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49"/>
  </p:notesMasterIdLst>
  <p:handoutMasterIdLst>
    <p:handoutMasterId r:id="rId50"/>
  </p:handoutMasterIdLst>
  <p:sldIdLst>
    <p:sldId id="447" r:id="rId7"/>
    <p:sldId id="257" r:id="rId8"/>
    <p:sldId id="412" r:id="rId9"/>
    <p:sldId id="453" r:id="rId10"/>
    <p:sldId id="454" r:id="rId11"/>
    <p:sldId id="431" r:id="rId12"/>
    <p:sldId id="457" r:id="rId13"/>
    <p:sldId id="459" r:id="rId14"/>
    <p:sldId id="437" r:id="rId15"/>
    <p:sldId id="475" r:id="rId16"/>
    <p:sldId id="474" r:id="rId17"/>
    <p:sldId id="476" r:id="rId18"/>
    <p:sldId id="477" r:id="rId19"/>
    <p:sldId id="478" r:id="rId20"/>
    <p:sldId id="479" r:id="rId21"/>
    <p:sldId id="480" r:id="rId22"/>
    <p:sldId id="481" r:id="rId23"/>
    <p:sldId id="483" r:id="rId24"/>
    <p:sldId id="482" r:id="rId25"/>
    <p:sldId id="485" r:id="rId26"/>
    <p:sldId id="484" r:id="rId27"/>
    <p:sldId id="491" r:id="rId28"/>
    <p:sldId id="506" r:id="rId29"/>
    <p:sldId id="486" r:id="rId30"/>
    <p:sldId id="487" r:id="rId31"/>
    <p:sldId id="438" r:id="rId32"/>
    <p:sldId id="498" r:id="rId33"/>
    <p:sldId id="489" r:id="rId34"/>
    <p:sldId id="500" r:id="rId35"/>
    <p:sldId id="501" r:id="rId36"/>
    <p:sldId id="427" r:id="rId37"/>
    <p:sldId id="426" r:id="rId38"/>
    <p:sldId id="465" r:id="rId39"/>
    <p:sldId id="460" r:id="rId40"/>
    <p:sldId id="401" r:id="rId41"/>
    <p:sldId id="461" r:id="rId42"/>
    <p:sldId id="462" r:id="rId43"/>
    <p:sldId id="466" r:id="rId44"/>
    <p:sldId id="502" r:id="rId45"/>
    <p:sldId id="503" r:id="rId46"/>
    <p:sldId id="504" r:id="rId47"/>
    <p:sldId id="505"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autoAdjust="0"/>
    <p:restoredTop sz="95220" autoAdjust="0"/>
  </p:normalViewPr>
  <p:slideViewPr>
    <p:cSldViewPr snapToGrid="0">
      <p:cViewPr>
        <p:scale>
          <a:sx n="70" d="100"/>
          <a:sy n="70" d="100"/>
        </p:scale>
        <p:origin x="979" y="30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4/8/2018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4/8/2018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6.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7.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12</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28</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30</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35</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a:t>
            </a:r>
            <a:r>
              <a:rPr lang="en-US" baseline="0" dirty="0" smtClean="0"/>
              <a:t>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a:t>
            </a:r>
            <a:r>
              <a:rPr lang="en-US" b="1" u="sng" dirty="0" smtClean="0"/>
              <a:t>Understanding</a:t>
            </a:r>
          </a:p>
          <a:p>
            <a:r>
              <a:rPr lang="en-US" dirty="0" smtClean="0"/>
              <a:t>This </a:t>
            </a:r>
            <a:r>
              <a:rPr lang="en-US" dirty="0" smtClean="0"/>
              <a:t>initial phase focuses on understanding the project objectives and requirements from a business perspective, and then converting this knowledge into a data mining problem definition, and a preliminary plan designed to achieve the </a:t>
            </a:r>
            <a:r>
              <a:rPr lang="en-US" dirty="0" smtClean="0"/>
              <a:t>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a:t>
            </a:r>
            <a:r>
              <a:rPr lang="en-US" dirty="0" smtClean="0"/>
              <a:t>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t>
            </a:r>
            <a:r>
              <a:rPr lang="en-US" dirty="0" smtClean="0"/>
              <a:t>Assessment </a:t>
            </a:r>
            <a:r>
              <a:rPr lang="en-US" dirty="0" smtClean="0"/>
              <a:t>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endParaRPr lang="en-US" dirty="0" smtClean="0"/>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a:t>
            </a:r>
            <a:r>
              <a:rPr lang="en-US" b="1" dirty="0" smtClean="0"/>
              <a:t>Modeling Technique </a:t>
            </a:r>
            <a:endParaRPr lang="en-US" b="1" dirty="0" smtClean="0"/>
          </a:p>
          <a:p>
            <a:pPr marL="171450" indent="-171450">
              <a:buFont typeface="Arial" panose="020B0604020202020204" pitchFamily="34" charset="0"/>
              <a:buChar char="•"/>
            </a:pPr>
            <a:r>
              <a:rPr lang="en-US" b="1" dirty="0" smtClean="0"/>
              <a:t>Modeling </a:t>
            </a:r>
            <a:r>
              <a:rPr lang="en-US" b="1" dirty="0" smtClean="0"/>
              <a:t>Technique </a:t>
            </a:r>
            <a:endParaRPr lang="en-US" b="1" dirty="0" smtClean="0"/>
          </a:p>
          <a:p>
            <a:pPr marL="171450" indent="-171450">
              <a:buFont typeface="Arial" panose="020B0604020202020204" pitchFamily="34" charset="0"/>
              <a:buChar char="•"/>
            </a:pPr>
            <a:r>
              <a:rPr lang="en-US" b="1" dirty="0" smtClean="0"/>
              <a:t>Modeling </a:t>
            </a:r>
            <a:r>
              <a:rPr lang="en-US" b="1" dirty="0" smtClean="0"/>
              <a:t>Assumptions </a:t>
            </a:r>
            <a:endParaRPr lang="en-US" b="1" dirty="0" smtClean="0"/>
          </a:p>
          <a:p>
            <a:pPr marL="171450" indent="-171450">
              <a:buFont typeface="Arial" panose="020B0604020202020204" pitchFamily="34" charset="0"/>
              <a:buChar char="•"/>
            </a:pPr>
            <a:r>
              <a:rPr lang="en-US" b="1" dirty="0" smtClean="0"/>
              <a:t>Generate </a:t>
            </a:r>
            <a:r>
              <a:rPr lang="en-US" b="1" dirty="0" smtClean="0"/>
              <a:t>Test Design </a:t>
            </a:r>
            <a:endParaRPr lang="en-US" b="1" dirty="0" smtClean="0"/>
          </a:p>
          <a:p>
            <a:pPr marL="171450" indent="-171450">
              <a:buFont typeface="Arial" panose="020B0604020202020204" pitchFamily="34" charset="0"/>
              <a:buChar char="•"/>
            </a:pPr>
            <a:r>
              <a:rPr lang="en-US" b="1" dirty="0" smtClean="0"/>
              <a:t>Test </a:t>
            </a:r>
            <a:r>
              <a:rPr lang="en-US" b="1" dirty="0" smtClean="0"/>
              <a:t>Design </a:t>
            </a:r>
            <a:endParaRPr lang="en-US" b="1" dirty="0" smtClean="0"/>
          </a:p>
          <a:p>
            <a:pPr marL="171450" indent="-171450">
              <a:buFont typeface="Arial" panose="020B0604020202020204" pitchFamily="34" charset="0"/>
              <a:buChar char="•"/>
            </a:pPr>
            <a:r>
              <a:rPr lang="en-US" b="1" dirty="0" smtClean="0"/>
              <a:t>Build </a:t>
            </a:r>
            <a:r>
              <a:rPr lang="en-US" b="1" dirty="0" smtClean="0"/>
              <a:t>Model Parameter Settings Models </a:t>
            </a:r>
            <a:endParaRPr lang="en-US" b="1" dirty="0" smtClean="0"/>
          </a:p>
          <a:p>
            <a:pPr marL="171450" indent="-171450">
              <a:buFont typeface="Arial" panose="020B0604020202020204" pitchFamily="34" charset="0"/>
              <a:buChar char="•"/>
            </a:pPr>
            <a:r>
              <a:rPr lang="en-US" b="1" dirty="0" smtClean="0"/>
              <a:t>Model </a:t>
            </a:r>
            <a:r>
              <a:rPr lang="en-US" b="1" dirty="0" smtClean="0"/>
              <a:t>Description </a:t>
            </a:r>
            <a:endParaRPr lang="en-US" b="1" dirty="0" smtClean="0"/>
          </a:p>
          <a:p>
            <a:pPr marL="171450" indent="-171450">
              <a:buFont typeface="Arial" panose="020B0604020202020204" pitchFamily="34" charset="0"/>
              <a:buChar char="•"/>
            </a:pPr>
            <a:r>
              <a:rPr lang="en-US" b="1" dirty="0" smtClean="0"/>
              <a:t>Assess </a:t>
            </a:r>
            <a:r>
              <a:rPr lang="en-US" b="1" dirty="0" smtClean="0"/>
              <a:t>Model </a:t>
            </a:r>
            <a:endParaRPr lang="en-US" b="1" dirty="0" smtClean="0"/>
          </a:p>
          <a:p>
            <a:pPr marL="171450" indent="-171450">
              <a:buFont typeface="Arial" panose="020B0604020202020204" pitchFamily="34" charset="0"/>
              <a:buChar char="•"/>
            </a:pPr>
            <a:r>
              <a:rPr lang="en-US" b="1" dirty="0" smtClean="0"/>
              <a:t>Model </a:t>
            </a:r>
            <a:r>
              <a:rPr lang="en-US" b="1" dirty="0" smtClean="0"/>
              <a:t>Assessment </a:t>
            </a:r>
            <a:endParaRPr lang="en-US" b="1" dirty="0" smtClean="0"/>
          </a:p>
          <a:p>
            <a:pPr marL="171450" indent="-171450">
              <a:buFont typeface="Arial" panose="020B0604020202020204" pitchFamily="34" charset="0"/>
              <a:buChar char="•"/>
            </a:pPr>
            <a:r>
              <a:rPr lang="en-US" b="1" dirty="0" smtClean="0"/>
              <a:t>Revised </a:t>
            </a:r>
            <a:r>
              <a:rPr lang="en-US" b="1" dirty="0" smtClean="0"/>
              <a:t>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r>
              <a:rPr lang="en-US" dirty="0" smtClean="0"/>
              <a: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121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p>
          <a:p>
            <a:r>
              <a:rPr lang="en-US" b="1" u="sng" dirty="0" smtClean="0"/>
              <a:t>Insight does not always mean value</a:t>
            </a:r>
            <a:r>
              <a:rPr lang="en-US" dirty="0" smtClean="0"/>
              <a:t>: While many solid scientific findings may be interesting, they do little to significantly improve current clinical outcomes.</a:t>
            </a:r>
          </a:p>
          <a:p>
            <a:r>
              <a:rPr lang="en-US" b="1" u="sng" dirty="0" smtClean="0"/>
              <a:t>Ability to interpret data varies based on the data itself</a:t>
            </a:r>
            <a:r>
              <a:rPr lang="en-US" dirty="0" smtClean="0"/>
              <a:t>: Sometimes even the best data may afford only limited insight into clinical health outcomes.</a:t>
            </a:r>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476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Wikipedia:Text_of_Creative_Commons_Attribution-ShareAlike_3.0_Unported_License"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hyperlink" Target="https://en.wikipedia.org/wiki/K-nearest_neighbors_algorithm"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3.jpeg"/><Relationship Id="rId7"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44.jpe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 xmlns:a16="http://schemas.microsoft.com/office/drawing/2014/main"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 xmlns:a16="http://schemas.microsoft.com/office/drawing/2014/main" id="{96140CA1-5DEA-477D-956D-2359392A4BC5}"/>
              </a:ext>
            </a:extLst>
          </p:cNvPr>
          <p:cNvPicPr>
            <a:picLocks noChangeAspect="1"/>
          </p:cNvPicPr>
          <p:nvPr/>
        </p:nvPicPr>
        <p:blipFill>
          <a:blip r:embed="rId2"/>
          <a:stretch>
            <a:fillRect/>
          </a:stretch>
        </p:blipFill>
        <p:spPr>
          <a:xfrm>
            <a:off x="495812" y="4870551"/>
            <a:ext cx="2730569" cy="1470024"/>
          </a:xfrm>
          <a:prstGeom prst="rect">
            <a:avLst/>
          </a:prstGeom>
        </p:spPr>
      </p:pic>
      <p:sp>
        <p:nvSpPr>
          <p:cNvPr id="7" name="Rectangle 6">
            <a:extLst>
              <a:ext uri="{FF2B5EF4-FFF2-40B4-BE49-F238E27FC236}">
                <a16:creationId xmlns="" xmlns:a16="http://schemas.microsoft.com/office/drawing/2014/main"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a:t>
            </a:r>
            <a:r>
              <a:rPr lang="en-US" b="1" dirty="0" smtClean="0"/>
              <a:t>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a:t>
            </a:r>
            <a:r>
              <a:rPr lang="en-US" b="1" dirty="0" smtClean="0"/>
              <a:t>Insight does not </a:t>
            </a:r>
            <a:r>
              <a:rPr lang="en-US" b="1" dirty="0"/>
              <a:t>always mean i</a:t>
            </a:r>
            <a:r>
              <a:rPr lang="en-US" b="1" dirty="0" smtClean="0"/>
              <a:t>ncreased </a:t>
            </a:r>
            <a:r>
              <a:rPr lang="en-US" b="1" dirty="0" smtClean="0"/>
              <a:t>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15</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a:t>
            </a:r>
            <a:r>
              <a:rPr lang="en-US" sz="1600" dirty="0"/>
              <a:t>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2"/>
              </a:rPr>
              <a:t>Creative Commons Attribution-</a:t>
            </a:r>
            <a:r>
              <a:rPr lang="en-US" u="sng" dirty="0" err="1">
                <a:hlinkClick r:id="rId2"/>
              </a:rPr>
              <a:t>ShareAlike</a:t>
            </a:r>
            <a:r>
              <a:rPr lang="en-US" u="sng" dirty="0">
                <a:hlinkClick r:id="rId2"/>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mc:AlternateContent xmlns:mc="http://schemas.openxmlformats.org/markup-compatibility/2006">
        <mc:Choice xmlns:a14="http://schemas.microsoft.com/office/drawing/2010/main"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3"/>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endParaRPr lang="en-US" sz="1800" dirty="0"/>
          </a:p>
        </p:txBody>
      </p:sp>
      <p:pic>
        <p:nvPicPr>
          <p:cNvPr id="6146" name="Picture 2" descr="Image result for Decision tre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2"/>
              </a:rPr>
              <a:t>https://</a:t>
            </a:r>
            <a:r>
              <a:rPr lang="en-US" dirty="0" smtClean="0">
                <a:hlinkClick r:id="rId2"/>
              </a:rPr>
              <a:t>en.wikipedia.org/wiki/K-nearest_neighbors_algorithm</a:t>
            </a:r>
            <a:r>
              <a:rPr lang="en-US" dirty="0" smtClean="0"/>
              <a:t> </a:t>
            </a:r>
            <a:r>
              <a:rPr lang="en-US" dirty="0"/>
              <a:t> </a:t>
            </a:r>
            <a:r>
              <a:rPr lang="en-US" u="sng" dirty="0">
                <a:hlinkClick r:id="rId3"/>
              </a:rPr>
              <a:t>Creative Commons Attribution-</a:t>
            </a:r>
            <a:r>
              <a:rPr lang="en-US" u="sng" dirty="0" err="1">
                <a:hlinkClick r:id="rId3"/>
              </a:rPr>
              <a:t>ShareAlike</a:t>
            </a:r>
            <a:r>
              <a:rPr lang="en-US" u="sng" dirty="0">
                <a:hlinkClick r:id="rId3"/>
              </a:rPr>
              <a:t> </a:t>
            </a:r>
            <a:r>
              <a:rPr lang="en-US" u="sng" dirty="0" smtClean="0">
                <a:hlinkClick r:id="rId3"/>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mc:AlternateContent xmlns:mc="http://schemas.openxmlformats.org/markup-compatibility/2006">
        <mc:Choice xmlns:a14="http://schemas.microsoft.com/office/drawing/2010/main"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mn-lt"/>
                          </a:rPr>
                        </m:ctrlPr>
                      </m:fPr>
                      <m:num>
                        <m:r>
                          <a:rPr lang="en-US" sz="2000" b="0" i="1" smtClean="0">
                            <a:solidFill>
                              <a:schemeClr val="tx1"/>
                            </a:solidFill>
                            <a:latin typeface="+mn-lt"/>
                          </a:rPr>
                          <m:t>1</m:t>
                        </m:r>
                      </m:num>
                      <m:den>
                        <m:r>
                          <a:rPr lang="en-US" sz="2000" b="0" i="1" smtClean="0">
                            <a:solidFill>
                              <a:schemeClr val="tx1"/>
                            </a:solidFill>
                            <a:latin typeface="+mn-lt"/>
                          </a:rPr>
                          <m:t>𝑛</m:t>
                        </m:r>
                      </m:den>
                    </m:f>
                    <m:nary>
                      <m:naryPr>
                        <m:chr m:val="∑"/>
                        <m:ctrlPr>
                          <a:rPr lang="en-US" sz="2000" i="1" smtClean="0">
                            <a:solidFill>
                              <a:schemeClr val="tx1"/>
                            </a:solidFill>
                            <a:latin typeface="+mn-lt"/>
                          </a:rPr>
                        </m:ctrlPr>
                      </m:naryPr>
                      <m:sub>
                        <m:r>
                          <m:rPr>
                            <m:brk m:alnAt="23"/>
                          </m:rPr>
                          <a:rPr lang="en-US" sz="2000" b="0" i="1" smtClean="0">
                            <a:solidFill>
                              <a:schemeClr val="tx1"/>
                            </a:solidFill>
                            <a:latin typeface="+mn-lt"/>
                          </a:rPr>
                          <m:t>𝑖</m:t>
                        </m:r>
                        <m:r>
                          <a:rPr lang="en-US" sz="2000" b="0" i="1" smtClean="0">
                            <a:solidFill>
                              <a:schemeClr val="tx1"/>
                            </a:solidFill>
                            <a:latin typeface="+mn-lt"/>
                          </a:rPr>
                          <m:t>=1</m:t>
                        </m:r>
                      </m:sub>
                      <m:sup>
                        <m:r>
                          <a:rPr lang="en-US" sz="2000" b="0" i="1" smtClean="0">
                            <a:solidFill>
                              <a:schemeClr val="tx1"/>
                            </a:solidFill>
                            <a:latin typeface="+mn-lt"/>
                          </a:rPr>
                          <m:t>𝑛</m:t>
                        </m:r>
                      </m:sup>
                      <m:e>
                        <m:r>
                          <a:rPr lang="en-US" sz="2000" b="0" i="1" smtClean="0">
                            <a:solidFill>
                              <a:schemeClr val="tx1"/>
                            </a:solidFill>
                            <a:latin typeface="+mn-lt"/>
                          </a:rPr>
                          <m:t>𝑦</m:t>
                        </m:r>
                        <m:r>
                          <a:rPr lang="en-US" sz="2000" b="0" i="1" baseline="-25000" smtClean="0">
                            <a:solidFill>
                              <a:schemeClr val="tx1"/>
                            </a:solidFill>
                            <a:latin typeface="+mn-lt"/>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mn-lt"/>
                      </a:rPr>
                      <m:t>𝑦</m:t>
                    </m:r>
                    <m:r>
                      <a:rPr lang="en-US" sz="2000" b="0" i="1" smtClean="0">
                        <a:solidFill>
                          <a:schemeClr val="tx1"/>
                        </a:solidFill>
                        <a:latin typeface="+mn-lt"/>
                      </a:rPr>
                      <m:t>1</m:t>
                    </m:r>
                    <m:r>
                      <a:rPr lang="en-US" sz="2000" i="1" baseline="-25000">
                        <a:solidFill>
                          <a:schemeClr val="tx1"/>
                        </a:solidFill>
                        <a:latin typeface="+mn-lt"/>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mn-lt"/>
                      </a:rPr>
                      <m:t>𝑦</m:t>
                    </m:r>
                    <m:r>
                      <a:rPr lang="en-US" sz="2000" i="1" baseline="-25000">
                        <a:solidFill>
                          <a:schemeClr val="tx1"/>
                        </a:solidFill>
                        <a:latin typeface="+mn-lt"/>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mn-lt"/>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a:t>
            </a:r>
            <a:r>
              <a:rPr lang="en-US" sz="2000" dirty="0"/>
              <a:t>component analysis (PCA</a:t>
            </a:r>
            <a:r>
              <a:rPr lang="en-US" sz="2000" dirty="0"/>
              <a:t>)</a:t>
            </a:r>
          </a:p>
          <a:p>
            <a:pPr marL="342900" indent="-342900">
              <a:buFont typeface="Arial" panose="020B0604020202020204" pitchFamily="34" charset="0"/>
              <a:buChar char="•"/>
            </a:pPr>
            <a:r>
              <a:rPr lang="en-US" sz="2000" dirty="0"/>
              <a:t>Low </a:t>
            </a:r>
            <a:r>
              <a:rPr lang="en-US" sz="2000" dirty="0"/>
              <a:t>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a:t>
            </a:r>
            <a:r>
              <a:rPr lang="en-US" dirty="0" smtClean="0"/>
              <a:t>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endParaRPr lang="en-US" dirty="0" smtClean="0">
              <a:solidFill>
                <a:srgbClr val="92D050"/>
              </a:solidFill>
              <a:latin typeface="+mn-lt"/>
            </a:endParaRP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a:t>
            </a:r>
            <a:r>
              <a:rPr lang="en-US" sz="2400" dirty="0" smtClean="0"/>
              <a:t>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t>
            </a:r>
            <a:r>
              <a:rPr lang="en-US" dirty="0" smtClean="0"/>
              <a:t>Analytics and Computer Vision </a:t>
            </a:r>
            <a:r>
              <a:rPr lang="en-US" dirty="0" smtClean="0"/>
              <a:t>be </a:t>
            </a:r>
            <a:r>
              <a:rPr lang="en-US" dirty="0" smtClean="0"/>
              <a:t>brought together </a:t>
            </a:r>
            <a:r>
              <a:rPr lang="en-US" dirty="0" smtClean="0"/>
              <a:t>to enable </a:t>
            </a:r>
            <a:r>
              <a:rPr lang="en-US" dirty="0" smtClean="0"/>
              <a:t>new </a:t>
            </a:r>
            <a:r>
              <a:rPr lang="en-US" dirty="0"/>
              <a:t>business </a:t>
            </a:r>
            <a:r>
              <a:rPr lang="en-US" dirty="0" smtClean="0"/>
              <a:t>and scientific </a:t>
            </a:r>
            <a:r>
              <a:rPr lang="en-US" dirty="0" smtClean="0"/>
              <a:t>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30</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a:t>
            </a:r>
            <a:r>
              <a:rPr lang="en-US" sz="4400" dirty="0" smtClean="0"/>
              <a: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endParaRPr lang="en-US" sz="4800" dirty="0" smtClean="0">
              <a:latin typeface="+mj-lt"/>
            </a:endParaRP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35</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36</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39</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4</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endParaRPr lang="en-US" sz="1200" dirty="0"/>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66291</TotalTime>
  <Words>3688</Words>
  <Application>Microsoft Office PowerPoint</Application>
  <PresentationFormat>Widescreen</PresentationFormat>
  <Paragraphs>665</Paragraphs>
  <Slides>42</Slides>
  <Notes>25</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42</vt:i4>
      </vt:variant>
    </vt:vector>
  </HeadingPairs>
  <TitlesOfParts>
    <vt:vector size="56"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1225</cp:revision>
  <cp:lastPrinted>2017-11-20T21:45:02Z</cp:lastPrinted>
  <dcterms:created xsi:type="dcterms:W3CDTF">2017-05-17T21:52:06Z</dcterms:created>
  <dcterms:modified xsi:type="dcterms:W3CDTF">2018-04-09T22:50:50Z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2018-04-09 22:50:49Z</vt:lpwstr>
  </property>
  <property fmtid="{D5CDD505-2E9C-101B-9397-08002B2CF9AE}" pid="6" name="CTPClassification">
    <vt:lpwstr>CTP_IC</vt:lpwstr>
  </property>
</Properties>
</file>